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8"/>
  </p:notesMasterIdLst>
  <p:sldIdLst>
    <p:sldId id="256" r:id="rId5"/>
    <p:sldId id="260" r:id="rId6"/>
    <p:sldId id="261" r:id="rId7"/>
    <p:sldId id="262" r:id="rId8"/>
    <p:sldId id="263" r:id="rId9"/>
    <p:sldId id="264" r:id="rId10"/>
    <p:sldId id="269" r:id="rId11"/>
    <p:sldId id="268" r:id="rId12"/>
    <p:sldId id="267" r:id="rId13"/>
    <p:sldId id="265" r:id="rId14"/>
    <p:sldId id="271" r:id="rId15"/>
    <p:sldId id="266"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F2F31"/>
    <a:srgbClr val="2E2D30"/>
    <a:srgbClr val="86B6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94660"/>
  </p:normalViewPr>
  <p:slideViewPr>
    <p:cSldViewPr snapToGrid="0" snapToObjects="1">
      <p:cViewPr varScale="1">
        <p:scale>
          <a:sx n="69" d="100"/>
          <a:sy n="69" d="100"/>
        </p:scale>
        <p:origin x="-1182" y="-96"/>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5916"/>
    </p:cViewPr>
  </p:sorterViewPr>
  <p:notesViewPr>
    <p:cSldViewPr snapToGrid="0" snapToObjects="1">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9F864-73EB-4F8A-A7F7-4ADAEADA7582}" type="datetimeFigureOut">
              <a:rPr lang="en-GB" smtClean="0"/>
              <a:t>08/10/2015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FAD14B-BE65-4FA2-AE93-C65EA4C51AE4}" type="slidenum">
              <a:rPr lang="en-GB" smtClean="0"/>
              <a:t>‹#›</a:t>
            </a:fld>
            <a:endParaRPr lang="en-GB" dirty="0"/>
          </a:p>
        </p:txBody>
      </p:sp>
    </p:spTree>
    <p:extLst>
      <p:ext uri="{BB962C8B-B14F-4D97-AF65-F5344CB8AC3E}">
        <p14:creationId xmlns:p14="http://schemas.microsoft.com/office/powerpoint/2010/main" val="88457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FAD14B-BE65-4FA2-AE93-C65EA4C51AE4}" type="slidenum">
              <a:rPr lang="en-GB" smtClean="0"/>
              <a:t>1</a:t>
            </a:fld>
            <a:endParaRPr lang="en-GB" dirty="0"/>
          </a:p>
        </p:txBody>
      </p:sp>
    </p:spTree>
    <p:extLst>
      <p:ext uri="{BB962C8B-B14F-4D97-AF65-F5344CB8AC3E}">
        <p14:creationId xmlns:p14="http://schemas.microsoft.com/office/powerpoint/2010/main" val="293681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FAD14B-BE65-4FA2-AE93-C65EA4C51AE4}" type="slidenum">
              <a:rPr lang="en-GB" smtClean="0"/>
              <a:t>10</a:t>
            </a:fld>
            <a:endParaRPr lang="en-GB" dirty="0"/>
          </a:p>
        </p:txBody>
      </p:sp>
    </p:spTree>
    <p:extLst>
      <p:ext uri="{BB962C8B-B14F-4D97-AF65-F5344CB8AC3E}">
        <p14:creationId xmlns:p14="http://schemas.microsoft.com/office/powerpoint/2010/main" val="2224614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FAD14B-BE65-4FA2-AE93-C65EA4C51AE4}" type="slidenum">
              <a:rPr lang="en-GB" smtClean="0"/>
              <a:t>11</a:t>
            </a:fld>
            <a:endParaRPr lang="en-GB" dirty="0"/>
          </a:p>
        </p:txBody>
      </p:sp>
    </p:spTree>
    <p:extLst>
      <p:ext uri="{BB962C8B-B14F-4D97-AF65-F5344CB8AC3E}">
        <p14:creationId xmlns:p14="http://schemas.microsoft.com/office/powerpoint/2010/main" val="1754984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FAD14B-BE65-4FA2-AE93-C65EA4C51AE4}" type="slidenum">
              <a:rPr lang="en-GB" smtClean="0"/>
              <a:t>12</a:t>
            </a:fld>
            <a:endParaRPr lang="en-GB" dirty="0"/>
          </a:p>
        </p:txBody>
      </p:sp>
    </p:spTree>
    <p:extLst>
      <p:ext uri="{BB962C8B-B14F-4D97-AF65-F5344CB8AC3E}">
        <p14:creationId xmlns:p14="http://schemas.microsoft.com/office/powerpoint/2010/main" val="2244750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FAD14B-BE65-4FA2-AE93-C65EA4C51AE4}" type="slidenum">
              <a:rPr lang="en-GB" smtClean="0"/>
              <a:t>13</a:t>
            </a:fld>
            <a:endParaRPr lang="en-GB" dirty="0"/>
          </a:p>
        </p:txBody>
      </p:sp>
    </p:spTree>
    <p:extLst>
      <p:ext uri="{BB962C8B-B14F-4D97-AF65-F5344CB8AC3E}">
        <p14:creationId xmlns:p14="http://schemas.microsoft.com/office/powerpoint/2010/main" val="412053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FAD14B-BE65-4FA2-AE93-C65EA4C51AE4}" type="slidenum">
              <a:rPr lang="en-GB" smtClean="0"/>
              <a:t>2</a:t>
            </a:fld>
            <a:endParaRPr lang="en-GB" dirty="0"/>
          </a:p>
        </p:txBody>
      </p:sp>
    </p:spTree>
    <p:extLst>
      <p:ext uri="{BB962C8B-B14F-4D97-AF65-F5344CB8AC3E}">
        <p14:creationId xmlns:p14="http://schemas.microsoft.com/office/powerpoint/2010/main" val="356976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Currently</a:t>
            </a:r>
            <a:r>
              <a:rPr lang="en-GB" sz="2000" baseline="0" dirty="0" smtClean="0"/>
              <a:t> and Historically the UK has one of the highest rates of drug use in Europe. </a:t>
            </a:r>
            <a:endParaRPr lang="en-GB" sz="2000" dirty="0" smtClean="0"/>
          </a:p>
          <a:p>
            <a:r>
              <a:rPr lang="en-GB" sz="2000" dirty="0" smtClean="0"/>
              <a:t>The use of drugs and alcohol can be a serious issue in the workplace. </a:t>
            </a:r>
          </a:p>
          <a:p>
            <a:r>
              <a:rPr lang="en-GB" sz="2000" dirty="0" smtClean="0"/>
              <a:t>Not only do they have implications for the personal who is under the influence but they can in turn be</a:t>
            </a:r>
            <a:r>
              <a:rPr lang="en-GB" sz="2000" baseline="0" dirty="0" smtClean="0"/>
              <a:t> a hazard to others.</a:t>
            </a:r>
          </a:p>
          <a:p>
            <a:endParaRPr lang="en-GB" dirty="0"/>
          </a:p>
        </p:txBody>
      </p:sp>
      <p:sp>
        <p:nvSpPr>
          <p:cNvPr id="4" name="Slide Number Placeholder 3"/>
          <p:cNvSpPr>
            <a:spLocks noGrp="1"/>
          </p:cNvSpPr>
          <p:nvPr>
            <p:ph type="sldNum" sz="quarter" idx="10"/>
          </p:nvPr>
        </p:nvSpPr>
        <p:spPr/>
        <p:txBody>
          <a:bodyPr/>
          <a:lstStyle/>
          <a:p>
            <a:fld id="{56FAD14B-BE65-4FA2-AE93-C65EA4C51AE4}" type="slidenum">
              <a:rPr lang="en-GB" smtClean="0"/>
              <a:t>3</a:t>
            </a:fld>
            <a:endParaRPr lang="en-GB" dirty="0"/>
          </a:p>
        </p:txBody>
      </p:sp>
    </p:spTree>
    <p:extLst>
      <p:ext uri="{BB962C8B-B14F-4D97-AF65-F5344CB8AC3E}">
        <p14:creationId xmlns:p14="http://schemas.microsoft.com/office/powerpoint/2010/main" val="300912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Misuse</a:t>
            </a:r>
            <a:r>
              <a:rPr lang="en-GB" baseline="0" dirty="0" smtClean="0">
                <a:latin typeface="Arial" panose="020B0604020202020204" pitchFamily="34" charset="0"/>
                <a:cs typeface="Arial" panose="020B0604020202020204" pitchFamily="34" charset="0"/>
              </a:rPr>
              <a:t> of any substance whether it be alcohol/ legally prescribed drugs or illegal drugs are a serious problem. Not only can they lead to significant health problems but anyone whilst under the influence can be a hazard to themselves and others.</a:t>
            </a:r>
          </a:p>
          <a:p>
            <a:r>
              <a:rPr lang="en-GB" baseline="0" dirty="0" smtClean="0">
                <a:latin typeface="Arial" panose="020B0604020202020204" pitchFamily="34" charset="0"/>
                <a:cs typeface="Arial" panose="020B0604020202020204" pitchFamily="34" charset="0"/>
              </a:rPr>
              <a:t>The definition of substance misuse is the problematic use of alcohol, drugs and other substances.</a:t>
            </a:r>
          </a:p>
          <a:p>
            <a:r>
              <a:rPr lang="en-GB" baseline="0" dirty="0" smtClean="0">
                <a:latin typeface="Arial" panose="020B0604020202020204" pitchFamily="34" charset="0"/>
                <a:cs typeface="Arial" panose="020B0604020202020204" pitchFamily="34" charset="0"/>
              </a:rPr>
              <a:t>With Alcohol this can be either binge drinking or a regular drinker. It’s important for people to recognise that 1 or 2 glasses of wine or a couple of beers every night can be just as harmful than a binge drinker who drinks 10 pints or 2 bottles of wine or more on a Saturday night out. In my opinion the public are more knowledgeable regarding this nowadays with the promotion that the government has put into it. In an NHS Survey 25% of men reported drinking over 8 units and 16% of woman reported drinking over 6 units on at least 1 day in the past week. It’s estimated that between 3% and 5% of all absences are lost each year due to alcohol.</a:t>
            </a:r>
          </a:p>
          <a:p>
            <a:r>
              <a:rPr lang="en-GB" baseline="0" dirty="0" smtClean="0">
                <a:latin typeface="Arial" panose="020B0604020202020204" pitchFamily="34" charset="0"/>
                <a:cs typeface="Arial" panose="020B0604020202020204" pitchFamily="34" charset="0"/>
              </a:rPr>
              <a:t>What people are not so aware of is the effect of drugs on their everyday life and work life. These include legal and illegal drugs. The area of least knowledge probably lies with prescribed drugs. An estimated 1.5 Million people are addicted to prescription and over the counter drugs in the UK. A large number of people use them occasionally. Many of the drugs can have a significant effect on performance, concentration or alertness.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6FAD14B-BE65-4FA2-AE93-C65EA4C51AE4}" type="slidenum">
              <a:rPr lang="en-GB" smtClean="0"/>
              <a:t>4</a:t>
            </a:fld>
            <a:endParaRPr lang="en-GB" dirty="0"/>
          </a:p>
        </p:txBody>
      </p:sp>
    </p:spTree>
    <p:extLst>
      <p:ext uri="{BB962C8B-B14F-4D97-AF65-F5344CB8AC3E}">
        <p14:creationId xmlns:p14="http://schemas.microsoft.com/office/powerpoint/2010/main" val="116401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These are the normal affects that people would experience.</a:t>
            </a:r>
          </a:p>
          <a:p>
            <a:r>
              <a:rPr lang="en-GB" sz="2000" dirty="0" smtClean="0"/>
              <a:t>Of</a:t>
            </a:r>
            <a:r>
              <a:rPr lang="en-GB" sz="2000" baseline="0" dirty="0" smtClean="0"/>
              <a:t> course all of these would have a negative effect on a companies output.</a:t>
            </a:r>
          </a:p>
          <a:p>
            <a:r>
              <a:rPr lang="en-GB" sz="2000" baseline="0" dirty="0" smtClean="0"/>
              <a:t>Slower attention reaction time in an office worker may only lead to a slightly slower and less accurate work rate. However, in high risk industries, such as construction or public transport, the consequences may be far more serious and may well affect other individuals as well.</a:t>
            </a:r>
          </a:p>
          <a:p>
            <a:r>
              <a:rPr lang="en-GB" sz="2000" baseline="0" dirty="0" smtClean="0"/>
              <a:t>Drug driving currently accounts for around 200 deaths per year (</a:t>
            </a:r>
            <a:r>
              <a:rPr lang="en-GB" sz="2000" baseline="0" dirty="0" err="1" smtClean="0"/>
              <a:t>drugscope</a:t>
            </a:r>
            <a:r>
              <a:rPr lang="en-GB" sz="2000" baseline="0" dirty="0" smtClean="0"/>
              <a:t> website).</a:t>
            </a:r>
          </a:p>
          <a:p>
            <a:endParaRPr lang="en-GB" dirty="0"/>
          </a:p>
        </p:txBody>
      </p:sp>
      <p:sp>
        <p:nvSpPr>
          <p:cNvPr id="4" name="Slide Number Placeholder 3"/>
          <p:cNvSpPr>
            <a:spLocks noGrp="1"/>
          </p:cNvSpPr>
          <p:nvPr>
            <p:ph type="sldNum" sz="quarter" idx="10"/>
          </p:nvPr>
        </p:nvSpPr>
        <p:spPr/>
        <p:txBody>
          <a:bodyPr/>
          <a:lstStyle/>
          <a:p>
            <a:fld id="{56FAD14B-BE65-4FA2-AE93-C65EA4C51AE4}" type="slidenum">
              <a:rPr lang="en-GB" smtClean="0"/>
              <a:t>5</a:t>
            </a:fld>
            <a:endParaRPr lang="en-GB" dirty="0"/>
          </a:p>
        </p:txBody>
      </p:sp>
    </p:spTree>
    <p:extLst>
      <p:ext uri="{BB962C8B-B14F-4D97-AF65-F5344CB8AC3E}">
        <p14:creationId xmlns:p14="http://schemas.microsoft.com/office/powerpoint/2010/main" val="1108602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266" y="4555067"/>
            <a:ext cx="5486400" cy="4333346"/>
          </a:xfrm>
        </p:spPr>
        <p:txBody>
          <a:bodyPr/>
          <a:lstStyle/>
          <a:p>
            <a:r>
              <a:rPr lang="en-GB" sz="1600" dirty="0" smtClean="0"/>
              <a:t>So what can you look out for?</a:t>
            </a:r>
          </a:p>
          <a:p>
            <a:endParaRPr lang="en-GB" dirty="0"/>
          </a:p>
        </p:txBody>
      </p:sp>
      <p:sp>
        <p:nvSpPr>
          <p:cNvPr id="4" name="Slide Number Placeholder 3"/>
          <p:cNvSpPr>
            <a:spLocks noGrp="1"/>
          </p:cNvSpPr>
          <p:nvPr>
            <p:ph type="sldNum" sz="quarter" idx="10"/>
          </p:nvPr>
        </p:nvSpPr>
        <p:spPr/>
        <p:txBody>
          <a:bodyPr/>
          <a:lstStyle/>
          <a:p>
            <a:fld id="{56FAD14B-BE65-4FA2-AE93-C65EA4C51AE4}" type="slidenum">
              <a:rPr lang="en-GB" smtClean="0"/>
              <a:t>6</a:t>
            </a:fld>
            <a:endParaRPr lang="en-GB" dirty="0"/>
          </a:p>
        </p:txBody>
      </p:sp>
    </p:spTree>
    <p:extLst>
      <p:ext uri="{BB962C8B-B14F-4D97-AF65-F5344CB8AC3E}">
        <p14:creationId xmlns:p14="http://schemas.microsoft.com/office/powerpoint/2010/main" val="3828790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FAD14B-BE65-4FA2-AE93-C65EA4C51AE4}" type="slidenum">
              <a:rPr lang="en-GB" smtClean="0"/>
              <a:t>7</a:t>
            </a:fld>
            <a:endParaRPr lang="en-GB" dirty="0"/>
          </a:p>
        </p:txBody>
      </p:sp>
    </p:spTree>
    <p:extLst>
      <p:ext uri="{BB962C8B-B14F-4D97-AF65-F5344CB8AC3E}">
        <p14:creationId xmlns:p14="http://schemas.microsoft.com/office/powerpoint/2010/main" val="2795553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FAD14B-BE65-4FA2-AE93-C65EA4C51AE4}" type="slidenum">
              <a:rPr lang="en-GB" smtClean="0"/>
              <a:t>8</a:t>
            </a:fld>
            <a:endParaRPr lang="en-GB" dirty="0"/>
          </a:p>
        </p:txBody>
      </p:sp>
    </p:spTree>
    <p:extLst>
      <p:ext uri="{BB962C8B-B14F-4D97-AF65-F5344CB8AC3E}">
        <p14:creationId xmlns:p14="http://schemas.microsoft.com/office/powerpoint/2010/main" val="3878511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What happens</a:t>
            </a:r>
            <a:r>
              <a:rPr lang="en-GB" sz="1400" baseline="0" dirty="0" smtClean="0"/>
              <a:t> when these people are working at your business.</a:t>
            </a:r>
          </a:p>
          <a:p>
            <a:r>
              <a:rPr lang="en-GB" sz="1400" baseline="0" dirty="0" smtClean="0"/>
              <a:t>They are not only putting themselves at risk they are putting others at risk also. A loss of concentration when they are operating a machine could cause a major injury to themselves or a co-worker. </a:t>
            </a:r>
          </a:p>
          <a:p>
            <a:r>
              <a:rPr lang="en-GB" sz="1400" baseline="0" dirty="0" smtClean="0"/>
              <a:t>So it would be the Employers responsibility that each worker is not compromising the safety of themselves and others. It’s not only a safety issue but a security issue. If you are a company that deals with highly sensitive information, one slip can compromise the security.</a:t>
            </a:r>
          </a:p>
          <a:p>
            <a:r>
              <a:rPr lang="en-GB" sz="1400" baseline="0" dirty="0" smtClean="0"/>
              <a:t>Any employee not working to their full potential is going to have a detrimental affect on the smooth running of a business and eventually the place that it will hit employers most is the bank balance.</a:t>
            </a:r>
          </a:p>
          <a:p>
            <a:r>
              <a:rPr lang="en-GB" sz="1400" baseline="0" dirty="0" smtClean="0"/>
              <a:t>Loss of a clients business due to missed deadlines will also damage the companies reputation. </a:t>
            </a:r>
          </a:p>
          <a:p>
            <a:r>
              <a:rPr lang="en-GB" sz="1400" baseline="0" dirty="0" smtClean="0"/>
              <a:t>And all this from abuse of drugs or alcohol.</a:t>
            </a:r>
          </a:p>
          <a:p>
            <a:r>
              <a:rPr lang="en-GB" sz="1400" baseline="0" dirty="0" smtClean="0"/>
              <a:t>On top of all that the Employer can be breaking the law. A few of the laws that can be broken can be seen here.</a:t>
            </a:r>
          </a:p>
        </p:txBody>
      </p:sp>
      <p:sp>
        <p:nvSpPr>
          <p:cNvPr id="4" name="Slide Number Placeholder 3"/>
          <p:cNvSpPr>
            <a:spLocks noGrp="1"/>
          </p:cNvSpPr>
          <p:nvPr>
            <p:ph type="sldNum" sz="quarter" idx="10"/>
          </p:nvPr>
        </p:nvSpPr>
        <p:spPr/>
        <p:txBody>
          <a:bodyPr/>
          <a:lstStyle/>
          <a:p>
            <a:fld id="{56FAD14B-BE65-4FA2-AE93-C65EA4C51AE4}" type="slidenum">
              <a:rPr lang="en-GB" smtClean="0"/>
              <a:t>9</a:t>
            </a:fld>
            <a:endParaRPr lang="en-GB" dirty="0"/>
          </a:p>
        </p:txBody>
      </p:sp>
    </p:spTree>
    <p:extLst>
      <p:ext uri="{BB962C8B-B14F-4D97-AF65-F5344CB8AC3E}">
        <p14:creationId xmlns:p14="http://schemas.microsoft.com/office/powerpoint/2010/main" val="1835156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FC imag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39712"/>
          </a:xfrm>
          <a:prstGeom prst="rect">
            <a:avLst/>
          </a:prstGeom>
        </p:spPr>
      </p:pic>
      <p:pic>
        <p:nvPicPr>
          <p:cNvPr id="4" name="Picture 3" descr="ESG-Title-Slid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338659" y="4183215"/>
            <a:ext cx="4596878" cy="1214896"/>
          </a:xfrm>
        </p:spPr>
        <p:txBody>
          <a:bodyPr>
            <a:normAutofit/>
          </a:bodyPr>
          <a:lstStyle>
            <a:lvl1pPr algn="r">
              <a:defRPr sz="3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878369" y="5417859"/>
            <a:ext cx="5057168" cy="1448430"/>
          </a:xfrm>
        </p:spPr>
        <p:txBody>
          <a:bodyPr>
            <a:normAutofit/>
          </a:bodyPr>
          <a:lstStyle>
            <a:lvl1pPr marL="0" marR="0" indent="0" algn="r" defTabSz="457200" rtl="0" eaLnBrk="1" fontAlgn="auto" latinLnBrk="0" hangingPunct="1">
              <a:lnSpc>
                <a:spcPct val="100000"/>
              </a:lnSpc>
              <a:spcBef>
                <a:spcPct val="20000"/>
              </a:spcBef>
              <a:spcAft>
                <a:spcPts val="0"/>
              </a:spcAft>
              <a:buClrTx/>
              <a:buSzTx/>
              <a:buFont typeface="Arial"/>
              <a:buNone/>
              <a:tabLst/>
              <a:defRPr sz="21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1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1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7466" y="1680634"/>
            <a:ext cx="3979333" cy="4691063"/>
          </a:xfrm>
        </p:spPr>
        <p:txBody>
          <a:bodyPr>
            <a:normAutofit/>
          </a:bodyPr>
          <a:lstStyle>
            <a:lvl1pPr>
              <a:defRPr sz="2100"/>
            </a:lvl1pPr>
            <a:lvl2pPr>
              <a:defRPr sz="2100"/>
            </a:lvl2pPr>
            <a:lvl3pPr>
              <a:defRPr sz="2100"/>
            </a:lvl3pPr>
            <a:lvl4pPr>
              <a:defRPr sz="2100"/>
            </a:lvl4pPr>
            <a:lvl5pPr>
              <a:defRPr sz="21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8" name="Title 1"/>
          <p:cNvSpPr>
            <a:spLocks noGrp="1"/>
          </p:cNvSpPr>
          <p:nvPr>
            <p:ph type="title"/>
          </p:nvPr>
        </p:nvSpPr>
        <p:spPr>
          <a:xfrm>
            <a:off x="124769" y="206452"/>
            <a:ext cx="4051936" cy="603254"/>
          </a:xfrm>
        </p:spPr>
        <p:txBody>
          <a:bodyPr/>
          <a:lstStyle/>
          <a:p>
            <a:r>
              <a:rPr lang="en-US" smtClean="0"/>
              <a:t>Click to edit Master title style</a:t>
            </a:r>
            <a:endParaRPr lang="en-US" dirty="0"/>
          </a:p>
        </p:txBody>
      </p:sp>
      <p:pic>
        <p:nvPicPr>
          <p:cNvPr id="9" name="Picture 8" descr="Page-no-graph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04486"/>
            <a:ext cx="853440" cy="670560"/>
          </a:xfrm>
          <a:prstGeom prst="rect">
            <a:avLst/>
          </a:prstGeom>
        </p:spPr>
      </p:pic>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descr="ESG-Inner-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Page-no-graphi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04486"/>
            <a:ext cx="853440" cy="670560"/>
          </a:xfrm>
          <a:prstGeom prst="rect">
            <a:avLst/>
          </a:prstGeom>
        </p:spPr>
      </p:pic>
      <p:sp>
        <p:nvSpPr>
          <p:cNvPr id="3" name="Picture Placeholder 2"/>
          <p:cNvSpPr>
            <a:spLocks noGrp="1"/>
          </p:cNvSpPr>
          <p:nvPr>
            <p:ph type="pic" idx="1"/>
          </p:nvPr>
        </p:nvSpPr>
        <p:spPr>
          <a:xfrm>
            <a:off x="0" y="736600"/>
            <a:ext cx="9144000" cy="6121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ESG-Inner-Slid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Page-no-graphic copy.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98083"/>
            <a:ext cx="839893" cy="659916"/>
          </a:xfrm>
          <a:prstGeom prst="rect">
            <a:avLst/>
          </a:prstGeom>
        </p:spPr>
      </p:pic>
      <p:sp>
        <p:nvSpPr>
          <p:cNvPr id="2" name="Title Placeholder 1"/>
          <p:cNvSpPr>
            <a:spLocks noGrp="1"/>
          </p:cNvSpPr>
          <p:nvPr>
            <p:ph type="title"/>
          </p:nvPr>
        </p:nvSpPr>
        <p:spPr>
          <a:xfrm>
            <a:off x="124769" y="206452"/>
            <a:ext cx="4051936" cy="60325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4769" y="1600200"/>
            <a:ext cx="856203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24769" y="6433057"/>
            <a:ext cx="2133600" cy="365125"/>
          </a:xfrm>
          <a:prstGeom prst="rect">
            <a:avLst/>
          </a:prstGeom>
        </p:spPr>
        <p:txBody>
          <a:bodyPr vert="horz" lIns="91440" tIns="45720" rIns="91440" bIns="45720" rtlCol="0" anchor="ctr"/>
          <a:lstStyle>
            <a:lvl1pPr algn="l">
              <a:defRPr sz="1200">
                <a:solidFill>
                  <a:schemeClr val="bg1"/>
                </a:solidFill>
                <a:latin typeface="Roboto Light"/>
                <a:cs typeface="Roboto Light"/>
              </a:defRPr>
            </a:lvl1pPr>
          </a:lstStyle>
          <a:p>
            <a:fld id="{2066355A-084C-D24E-9AD2-7E4FC41EA627}" type="slidenum">
              <a:rPr lang="en-US" smtClean="0"/>
              <a:pPr/>
              <a:t>‹#›</a:t>
            </a:fld>
            <a:endParaRPr lang="en-US" dirty="0"/>
          </a:p>
        </p:txBody>
      </p:sp>
      <p:sp>
        <p:nvSpPr>
          <p:cNvPr id="5" name="Footer Placeholder 4"/>
          <p:cNvSpPr>
            <a:spLocks noGrp="1"/>
          </p:cNvSpPr>
          <p:nvPr>
            <p:ph type="ftr" sz="quarter" idx="3"/>
          </p:nvPr>
        </p:nvSpPr>
        <p:spPr>
          <a:xfrm>
            <a:off x="6105040" y="6433057"/>
            <a:ext cx="2895600" cy="365125"/>
          </a:xfrm>
          <a:prstGeom prst="rect">
            <a:avLst/>
          </a:prstGeom>
        </p:spPr>
        <p:txBody>
          <a:bodyPr vert="horz" lIns="91440" tIns="45720" rIns="91440" bIns="45720" rtlCol="0" anchor="ctr"/>
          <a:lstStyle>
            <a:lvl1pPr algn="r">
              <a:defRPr sz="1200">
                <a:solidFill>
                  <a:srgbClr val="FFFFFF"/>
                </a:solidFill>
                <a:latin typeface="Roboto Light"/>
                <a:cs typeface="Roboto Light"/>
              </a:defRPr>
            </a:lvl1pPr>
          </a:lstStyle>
          <a:p>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9" r:id="rId3"/>
    <p:sldLayoutId id="2147493461" r:id="rId4"/>
    <p:sldLayoutId id="2147493463" r:id="rId5"/>
    <p:sldLayoutId id="2147493464" r:id="rId6"/>
  </p:sldLayoutIdLst>
  <p:txStyles>
    <p:titleStyle>
      <a:lvl1pPr algn="l" defTabSz="457200" rtl="0" eaLnBrk="1" latinLnBrk="0" hangingPunct="1">
        <a:spcBef>
          <a:spcPct val="0"/>
        </a:spcBef>
        <a:buNone/>
        <a:defRPr sz="2100" kern="1200">
          <a:solidFill>
            <a:srgbClr val="FFFFFF"/>
          </a:solidFill>
          <a:latin typeface="Roboto Light"/>
          <a:ea typeface="+mj-ea"/>
          <a:cs typeface="Roboto Light"/>
        </a:defRPr>
      </a:lvl1pPr>
    </p:titleStyle>
    <p:bodyStyle>
      <a:lvl1pPr marL="342900" indent="-342900" algn="l" defTabSz="457200" rtl="0" eaLnBrk="1" latinLnBrk="0" hangingPunct="1">
        <a:spcBef>
          <a:spcPct val="20000"/>
        </a:spcBef>
        <a:buFont typeface="Arial"/>
        <a:buChar char="•"/>
        <a:defRPr sz="2100" kern="1200">
          <a:solidFill>
            <a:schemeClr val="tx2"/>
          </a:solidFill>
          <a:latin typeface="Roboto Medium"/>
          <a:ea typeface="+mn-ea"/>
          <a:cs typeface="Roboto Medium"/>
        </a:defRPr>
      </a:lvl1pPr>
      <a:lvl2pPr marL="742950" indent="-285750" algn="l" defTabSz="457200" rtl="0" eaLnBrk="1" latinLnBrk="0" hangingPunct="1">
        <a:spcBef>
          <a:spcPct val="20000"/>
        </a:spcBef>
        <a:buFont typeface="Arial"/>
        <a:buChar char="–"/>
        <a:defRPr sz="1600" kern="1200">
          <a:solidFill>
            <a:schemeClr val="tx1"/>
          </a:solidFill>
          <a:latin typeface="Roboto Light"/>
          <a:ea typeface="+mn-ea"/>
          <a:cs typeface="Roboto Light"/>
        </a:defRPr>
      </a:lvl2pPr>
      <a:lvl3pPr marL="1143000" indent="-228600" algn="l" defTabSz="457200" rtl="0" eaLnBrk="1" latinLnBrk="0" hangingPunct="1">
        <a:spcBef>
          <a:spcPct val="20000"/>
        </a:spcBef>
        <a:buFont typeface="Arial"/>
        <a:buChar char="•"/>
        <a:defRPr sz="1600" kern="1200">
          <a:solidFill>
            <a:schemeClr val="tx1"/>
          </a:solidFill>
          <a:latin typeface="Roboto Light"/>
          <a:ea typeface="+mn-ea"/>
          <a:cs typeface="Roboto Light"/>
        </a:defRPr>
      </a:lvl3pPr>
      <a:lvl4pPr marL="1600200" indent="-228600" algn="l" defTabSz="457200" rtl="0" eaLnBrk="1" latinLnBrk="0" hangingPunct="1">
        <a:spcBef>
          <a:spcPct val="20000"/>
        </a:spcBef>
        <a:buFont typeface="Arial"/>
        <a:buChar char="–"/>
        <a:defRPr sz="1600" kern="1200">
          <a:solidFill>
            <a:schemeClr val="tx1"/>
          </a:solidFill>
          <a:latin typeface="Roboto Light"/>
          <a:ea typeface="+mn-ea"/>
          <a:cs typeface="Roboto Light"/>
        </a:defRPr>
      </a:lvl4pPr>
      <a:lvl5pPr marL="2057400" indent="-228600" algn="l" defTabSz="457200" rtl="0" eaLnBrk="1" latinLnBrk="0" hangingPunct="1">
        <a:spcBef>
          <a:spcPct val="20000"/>
        </a:spcBef>
        <a:buFont typeface="Arial"/>
        <a:buChar char="»"/>
        <a:defRPr sz="1600" kern="1200">
          <a:solidFill>
            <a:schemeClr val="tx1"/>
          </a:solidFill>
          <a:latin typeface="Roboto Light"/>
          <a:ea typeface="+mn-ea"/>
          <a:cs typeface="Robo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Fiona Hughes</a:t>
            </a:r>
            <a:br>
              <a:rPr lang="en-US" dirty="0" smtClean="0"/>
            </a:br>
            <a:r>
              <a:rPr lang="en-US" dirty="0" smtClean="0"/>
              <a:t>ESG Presentation</a:t>
            </a:r>
            <a:endParaRPr lang="en-US" dirty="0"/>
          </a:p>
        </p:txBody>
      </p:sp>
      <p:sp>
        <p:nvSpPr>
          <p:cNvPr id="3" name="Subtitle 2"/>
          <p:cNvSpPr>
            <a:spLocks noGrp="1"/>
          </p:cNvSpPr>
          <p:nvPr>
            <p:ph type="subTitle" idx="1"/>
          </p:nvPr>
        </p:nvSpPr>
        <p:spPr/>
        <p:txBody>
          <a:bodyPr/>
          <a:lstStyle/>
          <a:p>
            <a:r>
              <a:rPr lang="en-US" dirty="0" smtClean="0"/>
              <a:t>Octo</a:t>
            </a:r>
            <a:r>
              <a:rPr lang="en-US" dirty="0" smtClean="0"/>
              <a:t>ber </a:t>
            </a:r>
            <a:r>
              <a:rPr lang="en-US" dirty="0" smtClean="0"/>
              <a:t>2015</a:t>
            </a:r>
            <a:endParaRPr lang="en-US" dirty="0"/>
          </a:p>
        </p:txBody>
      </p:sp>
    </p:spTree>
    <p:extLst>
      <p:ext uri="{BB962C8B-B14F-4D97-AF65-F5344CB8AC3E}">
        <p14:creationId xmlns:p14="http://schemas.microsoft.com/office/powerpoint/2010/main" val="4138432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you do?</a:t>
            </a:r>
            <a:endParaRPr lang="en-GB" dirty="0"/>
          </a:p>
        </p:txBody>
      </p:sp>
      <p:sp>
        <p:nvSpPr>
          <p:cNvPr id="3" name="Content Placeholder 2"/>
          <p:cNvSpPr>
            <a:spLocks noGrp="1"/>
          </p:cNvSpPr>
          <p:nvPr>
            <p:ph idx="1"/>
          </p:nvPr>
        </p:nvSpPr>
        <p:spPr/>
        <p:txBody>
          <a:bodyPr/>
          <a:lstStyle/>
          <a:p>
            <a:r>
              <a:rPr lang="en-GB" dirty="0" smtClean="0"/>
              <a:t>Train Managers in people skills.</a:t>
            </a:r>
          </a:p>
          <a:p>
            <a:r>
              <a:rPr lang="en-GB" dirty="0" smtClean="0"/>
              <a:t>Use appropriate health services (occupational health).</a:t>
            </a:r>
          </a:p>
          <a:p>
            <a:r>
              <a:rPr lang="en-GB" dirty="0" smtClean="0"/>
              <a:t>Promote attendance culture.</a:t>
            </a:r>
          </a:p>
          <a:p>
            <a:r>
              <a:rPr lang="en-GB" dirty="0" smtClean="0"/>
              <a:t>Have flexible and well designed jobs.</a:t>
            </a:r>
          </a:p>
          <a:p>
            <a:r>
              <a:rPr lang="en-GB" dirty="0" smtClean="0"/>
              <a:t>Train managers in common health problems such as mental health and musculoskeletal problems.</a:t>
            </a:r>
          </a:p>
          <a:p>
            <a:r>
              <a:rPr lang="en-GB" dirty="0" smtClean="0"/>
              <a:t>Change the culture at work.</a:t>
            </a:r>
          </a:p>
          <a:p>
            <a:r>
              <a:rPr lang="en-GB" dirty="0" smtClean="0"/>
              <a:t>Develop a Drug and Alcohol policy with regular testing.</a:t>
            </a:r>
          </a:p>
          <a:p>
            <a:r>
              <a:rPr lang="en-GB" dirty="0" smtClean="0"/>
              <a:t>Duty of care to employees.</a:t>
            </a:r>
          </a:p>
          <a:p>
            <a:endParaRPr lang="en-GB" dirty="0" smtClean="0"/>
          </a:p>
          <a:p>
            <a:endParaRPr lang="en-GB" dirty="0"/>
          </a:p>
        </p:txBody>
      </p:sp>
    </p:spTree>
    <p:extLst>
      <p:ext uri="{BB962C8B-B14F-4D97-AF65-F5344CB8AC3E}">
        <p14:creationId xmlns:p14="http://schemas.microsoft.com/office/powerpoint/2010/main" val="1106900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How easy is testing?</a:t>
            </a:r>
            <a:endParaRPr lang="en-GB" dirty="0"/>
          </a:p>
        </p:txBody>
      </p:sp>
      <p:sp>
        <p:nvSpPr>
          <p:cNvPr id="3" name="Content Placeholder 2"/>
          <p:cNvSpPr>
            <a:spLocks noGrp="1"/>
          </p:cNvSpPr>
          <p:nvPr>
            <p:ph idx="1"/>
          </p:nvPr>
        </p:nvSpPr>
        <p:spPr/>
        <p:txBody>
          <a:bodyPr/>
          <a:lstStyle/>
          <a:p>
            <a:pPr marL="0" indent="0" algn="ctr">
              <a:buNone/>
            </a:pPr>
            <a:r>
              <a:rPr lang="en-GB" dirty="0" smtClean="0"/>
              <a:t>A urine sample can be analysed and results reported back to you within 24 hours of the sample being received.</a:t>
            </a:r>
          </a:p>
          <a:p>
            <a:pPr marL="0" indent="0" algn="ctr">
              <a:buNone/>
            </a:pPr>
            <a:r>
              <a:rPr lang="en-GB" dirty="0" smtClean="0">
                <a:latin typeface="Calibri" panose="020F0502020204030204" pitchFamily="34" charset="0"/>
                <a:ea typeface="Roboto Thin" pitchFamily="2" charset="0"/>
              </a:rPr>
              <a:t>Analyse for: Alcohol, Amphetamines, Barbiturates, Benzodiazepines, Cocaine, Methadone, Opiates, Propoxyphene and Cannabinoids in one easy test.</a:t>
            </a:r>
          </a:p>
          <a:p>
            <a:pPr marL="0" indent="0" algn="ctr">
              <a:buNone/>
            </a:pPr>
            <a:endParaRPr lang="en-GB" dirty="0" smtClean="0"/>
          </a:p>
          <a:p>
            <a:pPr marL="0" indent="0" algn="ctr">
              <a:buNone/>
            </a:pPr>
            <a:r>
              <a:rPr lang="en-GB" dirty="0" smtClean="0"/>
              <a:t>A hair strand test can be analysed and results reported back to you within 3 working days of the sample being received.</a:t>
            </a:r>
          </a:p>
          <a:p>
            <a:pPr marL="0" indent="0" algn="ctr">
              <a:buNone/>
            </a:pPr>
            <a:r>
              <a:rPr lang="en-GB" dirty="0" smtClean="0">
                <a:latin typeface="Calibri" panose="020F0502020204030204" pitchFamily="34" charset="0"/>
              </a:rPr>
              <a:t>Analyse for up to 50 drug compounds in one sample of hair</a:t>
            </a:r>
          </a:p>
          <a:p>
            <a:pPr marL="0" indent="0" algn="ctr">
              <a:buNone/>
            </a:pPr>
            <a:endParaRPr lang="en-GB" dirty="0">
              <a:latin typeface="Calibri" panose="020F0502020204030204" pitchFamily="34" charset="0"/>
            </a:endParaRPr>
          </a:p>
          <a:p>
            <a:pPr marL="0" indent="0" algn="ctr">
              <a:buNone/>
            </a:pPr>
            <a:r>
              <a:rPr lang="en-GB" dirty="0" smtClean="0">
                <a:latin typeface="Roboto Medium" panose="02000000000000000000" pitchFamily="2" charset="0"/>
                <a:ea typeface="Roboto Medium" panose="02000000000000000000" pitchFamily="2" charset="0"/>
              </a:rPr>
              <a:t>Training for your own staff to take samples</a:t>
            </a:r>
          </a:p>
          <a:p>
            <a:pPr marL="0" indent="0" algn="ctr">
              <a:buNone/>
            </a:pPr>
            <a:endParaRPr lang="en-GB" dirty="0">
              <a:latin typeface="Roboto Medium" panose="02000000000000000000" pitchFamily="2" charset="0"/>
              <a:ea typeface="Roboto Medium" panose="02000000000000000000" pitchFamily="2" charset="0"/>
            </a:endParaRPr>
          </a:p>
          <a:p>
            <a:pPr marL="0" indent="0" algn="ctr">
              <a:buNone/>
            </a:pPr>
            <a:r>
              <a:rPr lang="en-GB" dirty="0" smtClean="0">
                <a:latin typeface="Roboto Medium" panose="02000000000000000000" pitchFamily="2" charset="0"/>
                <a:ea typeface="Roboto Medium" panose="02000000000000000000" pitchFamily="2" charset="0"/>
              </a:rPr>
              <a:t>All at a very affordable price for your company</a:t>
            </a:r>
          </a:p>
          <a:p>
            <a:pPr marL="0" indent="0" algn="ctr">
              <a:buNone/>
            </a:pPr>
            <a:endParaRPr lang="en-GB" dirty="0">
              <a:latin typeface="Roboto Medium" panose="02000000000000000000" pitchFamily="2" charset="0"/>
              <a:ea typeface="Roboto Medium" panose="02000000000000000000" pitchFamily="2" charset="0"/>
            </a:endParaRPr>
          </a:p>
          <a:p>
            <a:pPr marL="0" indent="0" algn="ctr">
              <a:buNone/>
            </a:pPr>
            <a:endParaRPr lang="en-GB" dirty="0" smtClean="0">
              <a:latin typeface="Roboto Medium" panose="02000000000000000000" pitchFamily="2" charset="0"/>
              <a:ea typeface="Roboto Medium" panose="02000000000000000000" pitchFamily="2" charset="0"/>
            </a:endParaRPr>
          </a:p>
          <a:p>
            <a:pPr marL="0" indent="0" algn="ctr">
              <a:buNone/>
            </a:pPr>
            <a:endParaRPr lang="en-GB" dirty="0">
              <a:latin typeface="+mn-lt"/>
            </a:endParaRPr>
          </a:p>
        </p:txBody>
      </p:sp>
    </p:spTree>
    <p:extLst>
      <p:ext uri="{BB962C8B-B14F-4D97-AF65-F5344CB8AC3E}">
        <p14:creationId xmlns:p14="http://schemas.microsoft.com/office/powerpoint/2010/main" val="1042541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 of help</a:t>
            </a:r>
            <a:endParaRPr lang="en-GB" dirty="0"/>
          </a:p>
        </p:txBody>
      </p:sp>
      <p:sp>
        <p:nvSpPr>
          <p:cNvPr id="3" name="Content Placeholder 2"/>
          <p:cNvSpPr>
            <a:spLocks noGrp="1"/>
          </p:cNvSpPr>
          <p:nvPr>
            <p:ph idx="1"/>
          </p:nvPr>
        </p:nvSpPr>
        <p:spPr/>
        <p:txBody>
          <a:bodyPr/>
          <a:lstStyle/>
          <a:p>
            <a:pPr algn="ctr"/>
            <a:endParaRPr lang="en-GB" dirty="0" smtClean="0"/>
          </a:p>
          <a:p>
            <a:pPr algn="ctr"/>
            <a:endParaRPr lang="en-GB" dirty="0"/>
          </a:p>
          <a:p>
            <a:pPr marL="1714500" lvl="4" indent="0" algn="just">
              <a:buNone/>
            </a:pPr>
            <a:r>
              <a:rPr lang="en-GB" sz="2000" dirty="0" smtClean="0">
                <a:solidFill>
                  <a:schemeClr val="tx2"/>
                </a:solidFill>
                <a:latin typeface="Roboto Medium" panose="02000000000000000000" pitchFamily="2" charset="0"/>
                <a:ea typeface="Roboto Medium" panose="02000000000000000000" pitchFamily="2" charset="0"/>
              </a:rPr>
              <a:t>ACAS – Advisory, Conciliation and Arbitration Service</a:t>
            </a:r>
          </a:p>
          <a:p>
            <a:pPr marL="1714500" lvl="4" indent="0" algn="just">
              <a:buNone/>
            </a:pPr>
            <a:r>
              <a:rPr lang="en-GB" sz="2000" dirty="0" smtClean="0">
                <a:solidFill>
                  <a:schemeClr val="tx2"/>
                </a:solidFill>
                <a:latin typeface="Roboto Medium" panose="02000000000000000000" pitchFamily="2" charset="0"/>
                <a:ea typeface="Roboto Medium" panose="02000000000000000000" pitchFamily="2" charset="0"/>
              </a:rPr>
              <a:t>HSE – Health and Safety Executive</a:t>
            </a:r>
          </a:p>
          <a:p>
            <a:pPr marL="1714500" lvl="4" indent="0" algn="just">
              <a:buNone/>
            </a:pPr>
            <a:r>
              <a:rPr lang="en-GB" sz="2000" dirty="0" smtClean="0">
                <a:solidFill>
                  <a:schemeClr val="tx2"/>
                </a:solidFill>
                <a:latin typeface="Roboto Medium" panose="02000000000000000000" pitchFamily="2" charset="0"/>
                <a:ea typeface="Roboto Medium" panose="02000000000000000000" pitchFamily="2" charset="0"/>
              </a:rPr>
              <a:t>IOSH – Institution of Occupational Safety and Health</a:t>
            </a:r>
          </a:p>
          <a:p>
            <a:pPr marL="1714500" lvl="4" indent="0" algn="just">
              <a:buNone/>
            </a:pPr>
            <a:r>
              <a:rPr lang="en-GB" sz="2000" dirty="0" smtClean="0">
                <a:solidFill>
                  <a:schemeClr val="tx2"/>
                </a:solidFill>
                <a:latin typeface="Roboto Medium" panose="02000000000000000000" pitchFamily="2" charset="0"/>
                <a:ea typeface="Roboto Medium" panose="02000000000000000000" pitchFamily="2" charset="0"/>
              </a:rPr>
              <a:t>TUC – Trades Union Congress</a:t>
            </a:r>
          </a:p>
          <a:p>
            <a:pPr marL="1714500" lvl="4" indent="0" algn="just">
              <a:buNone/>
            </a:pPr>
            <a:r>
              <a:rPr lang="en-GB" sz="2000" dirty="0" smtClean="0">
                <a:solidFill>
                  <a:schemeClr val="tx2"/>
                </a:solidFill>
                <a:latin typeface="Roboto Medium" panose="02000000000000000000" pitchFamily="2" charset="0"/>
                <a:ea typeface="Roboto Medium" panose="02000000000000000000" pitchFamily="2" charset="0"/>
              </a:rPr>
              <a:t>FEDWAAS – Federation of Workplace Alcohol Advisory Services</a:t>
            </a:r>
          </a:p>
          <a:p>
            <a:pPr marL="1714500" lvl="4" indent="0" algn="just">
              <a:buNone/>
            </a:pPr>
            <a:r>
              <a:rPr lang="en-GB" sz="2000" dirty="0" smtClean="0">
                <a:solidFill>
                  <a:schemeClr val="tx2"/>
                </a:solidFill>
                <a:latin typeface="Roboto Medium" panose="02000000000000000000" pitchFamily="2" charset="0"/>
                <a:ea typeface="Roboto Medium" panose="02000000000000000000" pitchFamily="2" charset="0"/>
              </a:rPr>
              <a:t>ROSPA – Royal Society for the prevention of Accidents</a:t>
            </a:r>
            <a:endParaRPr lang="en-GB" sz="2000" dirty="0">
              <a:solidFill>
                <a:schemeClr val="tx2"/>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488425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lgn="ctr"/>
            <a:endParaRPr lang="en-GB" dirty="0" smtClean="0"/>
          </a:p>
          <a:p>
            <a:pPr algn="ctr"/>
            <a:endParaRPr lang="en-GB" dirty="0"/>
          </a:p>
          <a:p>
            <a:pPr algn="ctr"/>
            <a:endParaRPr lang="en-GB" dirty="0" smtClean="0"/>
          </a:p>
          <a:p>
            <a:pPr marL="0" indent="0" algn="ctr">
              <a:buNone/>
            </a:pPr>
            <a:endParaRPr lang="en-GB" dirty="0" smtClean="0"/>
          </a:p>
          <a:p>
            <a:pPr marL="0" indent="0" algn="ctr">
              <a:buNone/>
            </a:pPr>
            <a:r>
              <a:rPr lang="en-GB" dirty="0" smtClean="0"/>
              <a:t>DRIVE DRUGS AND ALCOHOL FROM THE WORKPLACE NOT EMPLOYEES</a:t>
            </a:r>
            <a:endParaRPr lang="en-GB" dirty="0"/>
          </a:p>
        </p:txBody>
      </p:sp>
    </p:spTree>
    <p:extLst>
      <p:ext uri="{BB962C8B-B14F-4D97-AF65-F5344CB8AC3E}">
        <p14:creationId xmlns:p14="http://schemas.microsoft.com/office/powerpoint/2010/main" val="3004149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P2 images.jpg"/>
          <p:cNvPicPr>
            <a:picLocks noGrp="1" noChangeAspect="1"/>
          </p:cNvPicPr>
          <p:nvPr>
            <p:ph type="pic" idx="1"/>
          </p:nvPr>
        </p:nvPicPr>
        <p:blipFill>
          <a:blip r:embed="rId3">
            <a:extLst>
              <a:ext uri="{28A0092B-C50C-407E-A947-70E740481C1C}">
                <a14:useLocalDpi xmlns:a14="http://schemas.microsoft.com/office/drawing/2010/main" val="0"/>
              </a:ext>
            </a:extLst>
          </a:blip>
          <a:srcRect t="5251" b="5251"/>
          <a:stretch>
            <a:fillRect/>
          </a:stretch>
        </p:blipFill>
        <p:spPr/>
      </p:pic>
      <p:sp>
        <p:nvSpPr>
          <p:cNvPr id="19" name="Rectangle 12"/>
          <p:cNvSpPr/>
          <p:nvPr/>
        </p:nvSpPr>
        <p:spPr>
          <a:xfrm>
            <a:off x="-33867" y="3425102"/>
            <a:ext cx="4507709" cy="5169209"/>
          </a:xfrm>
          <a:custGeom>
            <a:avLst/>
            <a:gdLst/>
            <a:ahLst/>
            <a:cxnLst/>
            <a:rect l="l" t="t" r="r" b="b"/>
            <a:pathLst>
              <a:path w="4507709" h="5169209">
                <a:moveTo>
                  <a:pt x="2552337" y="113"/>
                </a:moveTo>
                <a:cubicBezTo>
                  <a:pt x="3393553" y="6218"/>
                  <a:pt x="4043243" y="260765"/>
                  <a:pt x="4339420" y="775483"/>
                </a:cubicBezTo>
                <a:cubicBezTo>
                  <a:pt x="4934417" y="1809515"/>
                  <a:pt x="3904675" y="3549395"/>
                  <a:pt x="1992390" y="4907443"/>
                </a:cubicBezTo>
                <a:lnTo>
                  <a:pt x="1604943" y="5169209"/>
                </a:lnTo>
                <a:lnTo>
                  <a:pt x="0" y="5169209"/>
                </a:lnTo>
                <a:lnTo>
                  <a:pt x="0" y="553708"/>
                </a:lnTo>
                <a:lnTo>
                  <a:pt x="69082" y="524613"/>
                </a:lnTo>
                <a:cubicBezTo>
                  <a:pt x="969540" y="172176"/>
                  <a:pt x="1831295" y="-5120"/>
                  <a:pt x="2552337" y="113"/>
                </a:cubicBezTo>
                <a:close/>
              </a:path>
            </a:pathLst>
          </a:custGeom>
          <a:solidFill>
            <a:srgbClr val="00000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9"/>
          <p:cNvSpPr/>
          <p:nvPr/>
        </p:nvSpPr>
        <p:spPr>
          <a:xfrm rot="20096433">
            <a:off x="-1089602" y="3361728"/>
            <a:ext cx="5805660" cy="4818552"/>
          </a:xfrm>
          <a:custGeom>
            <a:avLst/>
            <a:gdLst/>
            <a:ahLst/>
            <a:cxnLst/>
            <a:rect l="l" t="t" r="r" b="b"/>
            <a:pathLst>
              <a:path w="5805660" h="4818552">
                <a:moveTo>
                  <a:pt x="4314912" y="642532"/>
                </a:moveTo>
                <a:cubicBezTo>
                  <a:pt x="5235972" y="1087294"/>
                  <a:pt x="5805660" y="1701726"/>
                  <a:pt x="5805660" y="2380409"/>
                </a:cubicBezTo>
                <a:cubicBezTo>
                  <a:pt x="5805660" y="3568104"/>
                  <a:pt x="4060992" y="4559032"/>
                  <a:pt x="1741688" y="4788205"/>
                </a:cubicBezTo>
                <a:lnTo>
                  <a:pt x="1329918" y="4818552"/>
                </a:lnTo>
                <a:lnTo>
                  <a:pt x="0" y="4196720"/>
                </a:lnTo>
                <a:lnTo>
                  <a:pt x="1962267" y="0"/>
                </a:lnTo>
                <a:lnTo>
                  <a:pt x="2229459" y="33175"/>
                </a:lnTo>
                <a:cubicBezTo>
                  <a:pt x="3026332" y="152858"/>
                  <a:pt x="3739250" y="364556"/>
                  <a:pt x="4314912" y="642532"/>
                </a:cubicBezTo>
                <a:close/>
              </a:path>
            </a:pathLst>
          </a:custGeom>
          <a:noFill/>
          <a:ln w="127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8"/>
          <p:cNvSpPr/>
          <p:nvPr/>
        </p:nvSpPr>
        <p:spPr>
          <a:xfrm rot="19594609">
            <a:off x="-1375738" y="3315122"/>
            <a:ext cx="6095790" cy="4789461"/>
          </a:xfrm>
          <a:custGeom>
            <a:avLst/>
            <a:gdLst/>
            <a:ahLst/>
            <a:cxnLst/>
            <a:rect l="l" t="t" r="r" b="b"/>
            <a:pathLst>
              <a:path w="6095790" h="4789461">
                <a:moveTo>
                  <a:pt x="5084641" y="870685"/>
                </a:moveTo>
                <a:cubicBezTo>
                  <a:pt x="5719707" y="1280739"/>
                  <a:pt x="6095790" y="1789754"/>
                  <a:pt x="6095790" y="2341184"/>
                </a:cubicBezTo>
                <a:cubicBezTo>
                  <a:pt x="6095790" y="3613715"/>
                  <a:pt x="4092983" y="4660364"/>
                  <a:pt x="1526455" y="4786224"/>
                </a:cubicBezTo>
                <a:lnTo>
                  <a:pt x="1393708" y="4789461"/>
                </a:lnTo>
                <a:lnTo>
                  <a:pt x="0" y="3869671"/>
                </a:lnTo>
                <a:lnTo>
                  <a:pt x="2553825" y="0"/>
                </a:lnTo>
                <a:lnTo>
                  <a:pt x="2987212" y="76595"/>
                </a:lnTo>
                <a:cubicBezTo>
                  <a:pt x="3824487" y="247601"/>
                  <a:pt x="4547277" y="523717"/>
                  <a:pt x="5084641" y="870685"/>
                </a:cubicBezTo>
                <a:close/>
              </a:path>
            </a:pathLst>
          </a:custGeom>
          <a:noFill/>
          <a:ln w="127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itle 2"/>
          <p:cNvSpPr txBox="1">
            <a:spLocks/>
          </p:cNvSpPr>
          <p:nvPr/>
        </p:nvSpPr>
        <p:spPr>
          <a:xfrm>
            <a:off x="21257" y="4368302"/>
            <a:ext cx="4252498" cy="1757815"/>
          </a:xfrm>
          <a:prstGeom prst="rect">
            <a:avLst/>
          </a:prstGeom>
        </p:spPr>
        <p:txBody>
          <a:bodyPr/>
          <a:lstStyle>
            <a:lvl1pPr algn="l" defTabSz="457200" rtl="0" eaLnBrk="1" latinLnBrk="0" hangingPunct="1">
              <a:spcBef>
                <a:spcPct val="0"/>
              </a:spcBef>
              <a:buNone/>
              <a:defRPr sz="2100" kern="1200">
                <a:solidFill>
                  <a:srgbClr val="FFFFFF"/>
                </a:solidFill>
                <a:latin typeface="+mj-lt"/>
                <a:ea typeface="+mj-ea"/>
                <a:cs typeface="+mj-cs"/>
              </a:defRPr>
            </a:lvl1pPr>
          </a:lstStyle>
          <a:p>
            <a:pPr algn="just"/>
            <a:r>
              <a:rPr lang="en-GB" sz="1800" dirty="0">
                <a:latin typeface="Roboto Light"/>
                <a:cs typeface="Roboto Light"/>
              </a:rPr>
              <a:t>ESG is the UK’s leading provider </a:t>
            </a:r>
            <a:br>
              <a:rPr lang="en-GB" sz="1800" dirty="0">
                <a:latin typeface="Roboto Light"/>
                <a:cs typeface="Roboto Light"/>
              </a:rPr>
            </a:br>
            <a:r>
              <a:rPr lang="en-GB" sz="1800" dirty="0">
                <a:latin typeface="Roboto Light"/>
                <a:cs typeface="Roboto Light"/>
              </a:rPr>
              <a:t>of testing, inspection and compliance services, with comprehensive solutions </a:t>
            </a:r>
            <a:r>
              <a:rPr lang="en-GB" sz="1800" dirty="0" smtClean="0">
                <a:latin typeface="Roboto Light"/>
                <a:cs typeface="Roboto Light"/>
              </a:rPr>
              <a:t/>
            </a:r>
            <a:br>
              <a:rPr lang="en-GB" sz="1800" dirty="0" smtClean="0">
                <a:latin typeface="Roboto Light"/>
                <a:cs typeface="Roboto Light"/>
              </a:rPr>
            </a:br>
            <a:r>
              <a:rPr lang="en-GB" sz="1800" dirty="0" smtClean="0">
                <a:latin typeface="Roboto Light"/>
                <a:cs typeface="Roboto Light"/>
              </a:rPr>
              <a:t>in </a:t>
            </a:r>
            <a:r>
              <a:rPr lang="en-GB" sz="1800" dirty="0">
                <a:latin typeface="Roboto Light"/>
                <a:cs typeface="Roboto Light"/>
              </a:rPr>
              <a:t>Infrastructure, the </a:t>
            </a:r>
            <a:r>
              <a:rPr lang="en-GB" sz="1800" dirty="0" smtClean="0">
                <a:latin typeface="Roboto Light"/>
                <a:cs typeface="Roboto Light"/>
              </a:rPr>
              <a:t>Built </a:t>
            </a:r>
            <a:r>
              <a:rPr lang="en-GB" sz="1800" dirty="0">
                <a:latin typeface="Roboto Light"/>
                <a:cs typeface="Roboto Light"/>
              </a:rPr>
              <a:t>Environment </a:t>
            </a:r>
            <a:r>
              <a:rPr lang="en-GB" sz="1800" dirty="0" smtClean="0">
                <a:latin typeface="Roboto Light"/>
                <a:cs typeface="Roboto Light"/>
              </a:rPr>
              <a:t/>
            </a:r>
            <a:br>
              <a:rPr lang="en-GB" sz="1800" dirty="0" smtClean="0">
                <a:latin typeface="Roboto Light"/>
                <a:cs typeface="Roboto Light"/>
              </a:rPr>
            </a:br>
            <a:r>
              <a:rPr lang="en-GB" sz="1800" dirty="0" smtClean="0">
                <a:latin typeface="Roboto Light"/>
                <a:cs typeface="Roboto Light"/>
              </a:rPr>
              <a:t>and Energy &amp; Waste.</a:t>
            </a:r>
            <a:endParaRPr lang="en-GB" sz="1800" dirty="0">
              <a:latin typeface="Roboto Light"/>
              <a:cs typeface="Roboto Light"/>
            </a:endParaRPr>
          </a:p>
        </p:txBody>
      </p:sp>
      <p:pic>
        <p:nvPicPr>
          <p:cNvPr id="13" name="Picture 12" descr="ESG-Inner-Slide.png"/>
          <p:cNvPicPr>
            <a:picLocks noChangeAspect="1"/>
          </p:cNvPicPr>
          <p:nvPr/>
        </p:nvPicPr>
        <p:blipFill rotWithShape="1">
          <a:blip r:embed="rId4">
            <a:extLst>
              <a:ext uri="{28A0092B-C50C-407E-A947-70E740481C1C}">
                <a14:useLocalDpi xmlns:a14="http://schemas.microsoft.com/office/drawing/2010/main" val="0"/>
              </a:ext>
            </a:extLst>
          </a:blip>
          <a:srcRect b="77037"/>
          <a:stretch/>
        </p:blipFill>
        <p:spPr>
          <a:xfrm>
            <a:off x="0" y="0"/>
            <a:ext cx="9144000" cy="1574800"/>
          </a:xfrm>
          <a:prstGeom prst="rect">
            <a:avLst/>
          </a:prstGeom>
        </p:spPr>
      </p:pic>
      <p:pic>
        <p:nvPicPr>
          <p:cNvPr id="16" name="Picture 15" descr="ESG-Inner-Slide.png"/>
          <p:cNvPicPr>
            <a:picLocks noChangeAspect="1"/>
          </p:cNvPicPr>
          <p:nvPr/>
        </p:nvPicPr>
        <p:blipFill rotWithShape="1">
          <a:blip r:embed="rId4">
            <a:extLst>
              <a:ext uri="{28A0092B-C50C-407E-A947-70E740481C1C}">
                <a14:useLocalDpi xmlns:a14="http://schemas.microsoft.com/office/drawing/2010/main" val="0"/>
              </a:ext>
            </a:extLst>
          </a:blip>
          <a:srcRect t="88765"/>
          <a:stretch/>
        </p:blipFill>
        <p:spPr>
          <a:xfrm>
            <a:off x="0" y="6087532"/>
            <a:ext cx="9144000" cy="770467"/>
          </a:xfrm>
          <a:prstGeom prst="rect">
            <a:avLst/>
          </a:prstGeom>
        </p:spPr>
      </p:pic>
      <p:pic>
        <p:nvPicPr>
          <p:cNvPr id="17" name="Picture 16" descr="Page-no-graphic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98083"/>
            <a:ext cx="839893" cy="659916"/>
          </a:xfrm>
          <a:prstGeom prst="rect">
            <a:avLst/>
          </a:prstGeom>
        </p:spPr>
      </p:pic>
      <p:sp>
        <p:nvSpPr>
          <p:cNvPr id="14" name="Footer Placeholder 4"/>
          <p:cNvSpPr>
            <a:spLocks noGrp="1"/>
          </p:cNvSpPr>
          <p:nvPr>
            <p:ph type="ftr" sz="quarter" idx="4294967295"/>
          </p:nvPr>
        </p:nvSpPr>
        <p:spPr>
          <a:xfrm>
            <a:off x="6105040" y="6433057"/>
            <a:ext cx="2895600" cy="365125"/>
          </a:xfrm>
          <a:prstGeom prst="rect">
            <a:avLst/>
          </a:prstGeom>
        </p:spPr>
        <p:txBody>
          <a:bodyPr vert="horz" lIns="91440" tIns="45720" rIns="91440" bIns="45720" rtlCol="0" anchor="ctr"/>
          <a:lstStyle>
            <a:lvl1pPr algn="r">
              <a:defRPr sz="1200">
                <a:solidFill>
                  <a:srgbClr val="FFFFFF"/>
                </a:solidFill>
              </a:defRPr>
            </a:lvl1pPr>
          </a:lstStyle>
          <a:p>
            <a:r>
              <a:rPr lang="en-US" dirty="0"/>
              <a:t>sales@</a:t>
            </a:r>
            <a:r>
              <a:rPr lang="en-US" dirty="0" smtClean="0"/>
              <a:t>esg.co.uk</a:t>
            </a:r>
            <a:endParaRPr lang="en-US" dirty="0"/>
          </a:p>
        </p:txBody>
      </p:sp>
      <p:sp>
        <p:nvSpPr>
          <p:cNvPr id="18" name="Title 2"/>
          <p:cNvSpPr txBox="1">
            <a:spLocks/>
          </p:cNvSpPr>
          <p:nvPr/>
        </p:nvSpPr>
        <p:spPr>
          <a:xfrm>
            <a:off x="124763" y="299583"/>
            <a:ext cx="4051936" cy="603254"/>
          </a:xfrm>
          <a:prstGeom prst="rect">
            <a:avLst/>
          </a:prstGeom>
        </p:spPr>
        <p:txBody>
          <a:bodyPr/>
          <a:lstStyle>
            <a:lvl1pPr algn="l" defTabSz="457200" rtl="0" eaLnBrk="1" latinLnBrk="0" hangingPunct="1">
              <a:spcBef>
                <a:spcPct val="0"/>
              </a:spcBef>
              <a:buNone/>
              <a:defRPr sz="2100" kern="1200">
                <a:solidFill>
                  <a:srgbClr val="FFFFFF"/>
                </a:solidFill>
                <a:latin typeface="+mj-lt"/>
                <a:ea typeface="+mj-ea"/>
                <a:cs typeface="+mj-cs"/>
              </a:defRPr>
            </a:lvl1pPr>
          </a:lstStyle>
          <a:p>
            <a:r>
              <a:rPr lang="en-US" dirty="0" smtClean="0">
                <a:latin typeface="Roboto Light"/>
                <a:cs typeface="Roboto Light"/>
              </a:rPr>
              <a:t>Who We Are</a:t>
            </a:r>
            <a:endParaRPr lang="en-US" dirty="0">
              <a:latin typeface="Roboto Light"/>
              <a:cs typeface="Roboto Light"/>
            </a:endParaRPr>
          </a:p>
        </p:txBody>
      </p:sp>
      <p:sp>
        <p:nvSpPr>
          <p:cNvPr id="27" name="Slide Number Placeholder 5"/>
          <p:cNvSpPr>
            <a:spLocks noGrp="1"/>
          </p:cNvSpPr>
          <p:nvPr>
            <p:ph type="sldNum" sz="quarter" idx="4294967295"/>
          </p:nvPr>
        </p:nvSpPr>
        <p:spPr>
          <a:xfrm>
            <a:off x="124769" y="6433057"/>
            <a:ext cx="2133600" cy="365125"/>
          </a:xfrm>
          <a:prstGeom prst="rect">
            <a:avLst/>
          </a:prstGeom>
        </p:spPr>
        <p:txBody>
          <a:bodyPr vert="horz" lIns="91440" tIns="45720" rIns="91440" bIns="45720" rtlCol="0" anchor="ctr"/>
          <a:lstStyle>
            <a:lvl1pPr algn="l">
              <a:defRPr sz="1200">
                <a:solidFill>
                  <a:schemeClr val="bg1"/>
                </a:solidFill>
              </a:defRPr>
            </a:lvl1pPr>
          </a:lstStyle>
          <a:p>
            <a:fld id="{2066355A-084C-D24E-9AD2-7E4FC41EA627}" type="slidenum">
              <a:rPr lang="en-US" smtClean="0">
                <a:latin typeface="Roboto Light"/>
                <a:cs typeface="Roboto Light"/>
              </a:rPr>
              <a:pPr/>
              <a:t>2</a:t>
            </a:fld>
            <a:endParaRPr lang="en-US" dirty="0">
              <a:latin typeface="Roboto Light"/>
              <a:cs typeface="Roboto Light"/>
            </a:endParaRPr>
          </a:p>
        </p:txBody>
      </p:sp>
    </p:spTree>
    <p:extLst>
      <p:ext uri="{BB962C8B-B14F-4D97-AF65-F5344CB8AC3E}">
        <p14:creationId xmlns:p14="http://schemas.microsoft.com/office/powerpoint/2010/main" val="2525519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Drugs and Alcohol – A Workplace Dilemma</a:t>
            </a:r>
            <a:endParaRPr lang="en-GB" dirty="0"/>
          </a:p>
        </p:txBody>
      </p:sp>
      <p:sp>
        <p:nvSpPr>
          <p:cNvPr id="3" name="Content Placeholder 2"/>
          <p:cNvSpPr>
            <a:spLocks noGrp="1"/>
          </p:cNvSpPr>
          <p:nvPr>
            <p:ph idx="1"/>
          </p:nvPr>
        </p:nvSpPr>
        <p:spPr/>
        <p:txBody>
          <a:bodyPr/>
          <a:lstStyle/>
          <a:p>
            <a:pPr marL="0" indent="0" algn="ctr">
              <a:buNone/>
            </a:pPr>
            <a:r>
              <a:rPr lang="en-GB" b="1" u="sng" dirty="0" smtClean="0">
                <a:latin typeface="Calibri" panose="020F0502020204030204" pitchFamily="34" charset="0"/>
              </a:rPr>
              <a:t>Questions</a:t>
            </a:r>
          </a:p>
          <a:p>
            <a:pPr marL="0" indent="0" algn="ctr">
              <a:buNone/>
            </a:pPr>
            <a:endParaRPr lang="en-GB" dirty="0">
              <a:latin typeface="Calibri" panose="020F0502020204030204" pitchFamily="34" charset="0"/>
            </a:endParaRPr>
          </a:p>
          <a:p>
            <a:pPr algn="ctr"/>
            <a:endParaRPr lang="en-GB" dirty="0" smtClean="0">
              <a:latin typeface="Calibri" panose="020F0502020204030204" pitchFamily="34" charset="0"/>
            </a:endParaRPr>
          </a:p>
          <a:p>
            <a:pPr marL="0" indent="0" algn="ctr">
              <a:buNone/>
            </a:pPr>
            <a:r>
              <a:rPr lang="en-GB" dirty="0" smtClean="0">
                <a:latin typeface="Calibri" panose="020F0502020204030204" pitchFamily="34" charset="0"/>
              </a:rPr>
              <a:t>How do drugs and alcohol affect people?</a:t>
            </a:r>
          </a:p>
          <a:p>
            <a:pPr algn="ctr"/>
            <a:endParaRPr lang="en-GB" dirty="0" smtClean="0">
              <a:latin typeface="Calibri" panose="020F0502020204030204" pitchFamily="34" charset="0"/>
            </a:endParaRPr>
          </a:p>
          <a:p>
            <a:pPr marL="0" indent="0" algn="ctr">
              <a:buNone/>
            </a:pPr>
            <a:r>
              <a:rPr lang="en-GB" dirty="0" smtClean="0">
                <a:latin typeface="Calibri" panose="020F0502020204030204" pitchFamily="34" charset="0"/>
              </a:rPr>
              <a:t>How can it affect your workplace?</a:t>
            </a:r>
          </a:p>
          <a:p>
            <a:pPr marL="0" indent="0" algn="ctr">
              <a:buNone/>
            </a:pPr>
            <a:endParaRPr lang="en-GB" dirty="0" smtClean="0">
              <a:latin typeface="Calibri" panose="020F0502020204030204" pitchFamily="34" charset="0"/>
            </a:endParaRPr>
          </a:p>
          <a:p>
            <a:pPr marL="0" indent="0" algn="ctr">
              <a:buNone/>
            </a:pPr>
            <a:r>
              <a:rPr lang="en-GB" dirty="0" smtClean="0">
                <a:latin typeface="Calibri" panose="020F0502020204030204" pitchFamily="34" charset="0"/>
              </a:rPr>
              <a:t>How can it be spotted and dealt with?</a:t>
            </a:r>
          </a:p>
          <a:p>
            <a:endParaRPr lang="en-GB" dirty="0">
              <a:latin typeface="Calibri" panose="020F0502020204030204" pitchFamily="34" charset="0"/>
            </a:endParaRPr>
          </a:p>
        </p:txBody>
      </p:sp>
    </p:spTree>
    <p:extLst>
      <p:ext uri="{BB962C8B-B14F-4D97-AF65-F5344CB8AC3E}">
        <p14:creationId xmlns:p14="http://schemas.microsoft.com/office/powerpoint/2010/main" val="3857556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substance misuse?	</a:t>
            </a:r>
            <a:endParaRPr lang="en-GB" dirty="0"/>
          </a:p>
        </p:txBody>
      </p:sp>
      <p:sp>
        <p:nvSpPr>
          <p:cNvPr id="3" name="Content Placeholder 2"/>
          <p:cNvSpPr>
            <a:spLocks noGrp="1"/>
          </p:cNvSpPr>
          <p:nvPr>
            <p:ph idx="1"/>
          </p:nvPr>
        </p:nvSpPr>
        <p:spPr/>
        <p:txBody>
          <a:bodyPr/>
          <a:lstStyle/>
          <a:p>
            <a:pPr algn="ctr"/>
            <a:endParaRPr lang="en-GB" dirty="0" smtClean="0"/>
          </a:p>
          <a:p>
            <a:pPr algn="ctr"/>
            <a:endParaRPr lang="en-GB" dirty="0"/>
          </a:p>
          <a:p>
            <a:pPr algn="ctr"/>
            <a:endParaRPr lang="en-GB" dirty="0" smtClean="0"/>
          </a:p>
          <a:p>
            <a:pPr marL="0" indent="0" algn="ctr">
              <a:buNone/>
            </a:pPr>
            <a:r>
              <a:rPr lang="en-GB" dirty="0" smtClean="0"/>
              <a:t>Definition: The problematic use of alcohol, drugs and other substances.</a:t>
            </a:r>
          </a:p>
          <a:p>
            <a:pPr marL="0" indent="0" algn="ctr">
              <a:buNone/>
            </a:pPr>
            <a:endParaRPr lang="en-GB" dirty="0" smtClean="0"/>
          </a:p>
          <a:p>
            <a:pPr marL="0" indent="0" algn="ctr">
              <a:buNone/>
            </a:pPr>
            <a:r>
              <a:rPr lang="en-GB" dirty="0" smtClean="0"/>
              <a:t>Alcohol: Binge drinking or regular drinking.</a:t>
            </a:r>
          </a:p>
          <a:p>
            <a:pPr marL="0" indent="0" algn="ctr">
              <a:buNone/>
            </a:pPr>
            <a:r>
              <a:rPr lang="en-GB" dirty="0" smtClean="0"/>
              <a:t>Drugs: Prescribed and non-prescribed.</a:t>
            </a:r>
            <a:endParaRPr lang="en-GB" dirty="0"/>
          </a:p>
          <a:p>
            <a:pPr marL="0" indent="0" algn="ctr">
              <a:buNone/>
            </a:pPr>
            <a:r>
              <a:rPr lang="en-GB" dirty="0" smtClean="0"/>
              <a:t> Legal and illegal.</a:t>
            </a:r>
            <a:endParaRPr lang="en-GB" dirty="0"/>
          </a:p>
        </p:txBody>
      </p:sp>
    </p:spTree>
    <p:extLst>
      <p:ext uri="{BB962C8B-B14F-4D97-AF65-F5344CB8AC3E}">
        <p14:creationId xmlns:p14="http://schemas.microsoft.com/office/powerpoint/2010/main" val="480872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it affect people?</a:t>
            </a:r>
            <a:endParaRPr lang="en-GB" dirty="0"/>
          </a:p>
        </p:txBody>
      </p:sp>
      <p:sp>
        <p:nvSpPr>
          <p:cNvPr id="3" name="Content Placeholder 2"/>
          <p:cNvSpPr>
            <a:spLocks noGrp="1"/>
          </p:cNvSpPr>
          <p:nvPr>
            <p:ph idx="1"/>
          </p:nvPr>
        </p:nvSpPr>
        <p:spPr/>
        <p:txBody>
          <a:bodyPr/>
          <a:lstStyle/>
          <a:p>
            <a:pPr algn="ctr"/>
            <a:endParaRPr lang="en-GB" dirty="0" smtClean="0"/>
          </a:p>
          <a:p>
            <a:pPr algn="ctr"/>
            <a:endParaRPr lang="en-GB" dirty="0"/>
          </a:p>
          <a:p>
            <a:pPr marL="0" indent="0" algn="ctr">
              <a:buNone/>
            </a:pPr>
            <a:r>
              <a:rPr lang="en-GB" dirty="0" smtClean="0"/>
              <a:t>Lower alertness</a:t>
            </a:r>
          </a:p>
          <a:p>
            <a:pPr marL="0" indent="0" algn="ctr">
              <a:buNone/>
            </a:pPr>
            <a:r>
              <a:rPr lang="en-GB" dirty="0" smtClean="0"/>
              <a:t>Lower hedonic tone (less positive mood)</a:t>
            </a:r>
          </a:p>
          <a:p>
            <a:pPr marL="0" indent="0" algn="ctr">
              <a:buNone/>
            </a:pPr>
            <a:r>
              <a:rPr lang="en-GB" dirty="0" smtClean="0"/>
              <a:t>Slower concentration reaction times</a:t>
            </a:r>
          </a:p>
          <a:p>
            <a:pPr marL="0" indent="0" algn="ctr">
              <a:buNone/>
            </a:pPr>
            <a:r>
              <a:rPr lang="en-GB" dirty="0" smtClean="0"/>
              <a:t>Slower attention reaction times</a:t>
            </a:r>
          </a:p>
          <a:p>
            <a:pPr marL="0" indent="0" algn="ctr">
              <a:buNone/>
            </a:pPr>
            <a:r>
              <a:rPr lang="en-GB" dirty="0" smtClean="0"/>
              <a:t>Poorer memory</a:t>
            </a:r>
          </a:p>
          <a:p>
            <a:pPr marL="0" indent="0" algn="ctr">
              <a:buNone/>
            </a:pPr>
            <a:r>
              <a:rPr lang="en-GB" dirty="0" smtClean="0"/>
              <a:t>Poorer reasoning performance</a:t>
            </a:r>
          </a:p>
          <a:p>
            <a:endParaRPr lang="en-GB" dirty="0"/>
          </a:p>
        </p:txBody>
      </p:sp>
    </p:spTree>
    <p:extLst>
      <p:ext uri="{BB962C8B-B14F-4D97-AF65-F5344CB8AC3E}">
        <p14:creationId xmlns:p14="http://schemas.microsoft.com/office/powerpoint/2010/main" val="3104778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signs?</a:t>
            </a:r>
            <a:endParaRPr lang="en-GB" dirty="0"/>
          </a:p>
        </p:txBody>
      </p:sp>
      <p:sp>
        <p:nvSpPr>
          <p:cNvPr id="3" name="Content Placeholder 2"/>
          <p:cNvSpPr>
            <a:spLocks noGrp="1"/>
          </p:cNvSpPr>
          <p:nvPr>
            <p:ph idx="1"/>
          </p:nvPr>
        </p:nvSpPr>
        <p:spPr/>
        <p:txBody>
          <a:bodyPr/>
          <a:lstStyle/>
          <a:p>
            <a:pPr algn="ctr"/>
            <a:endParaRPr lang="en-GB" dirty="0" smtClean="0"/>
          </a:p>
          <a:p>
            <a:pPr algn="ctr"/>
            <a:endParaRPr lang="en-GB" dirty="0"/>
          </a:p>
          <a:p>
            <a:pPr algn="ctr"/>
            <a:endParaRPr lang="en-GB" dirty="0" smtClean="0"/>
          </a:p>
          <a:p>
            <a:pPr marL="0" indent="0" algn="ctr">
              <a:buNone/>
            </a:pPr>
            <a:r>
              <a:rPr lang="en-GB" dirty="0" smtClean="0"/>
              <a:t>Sudden changes in behaviour.</a:t>
            </a:r>
          </a:p>
          <a:p>
            <a:pPr marL="0" indent="0" algn="ctr">
              <a:buNone/>
            </a:pPr>
            <a:r>
              <a:rPr lang="en-GB" dirty="0" smtClean="0"/>
              <a:t>Abnormal fluctuations in mood and energy.</a:t>
            </a:r>
          </a:p>
          <a:p>
            <a:pPr marL="0" indent="0" algn="ctr">
              <a:buNone/>
            </a:pPr>
            <a:r>
              <a:rPr lang="en-GB" dirty="0" smtClean="0"/>
              <a:t>Deterioration in relationships with people.</a:t>
            </a:r>
          </a:p>
          <a:p>
            <a:pPr marL="0" indent="0" algn="ctr">
              <a:buNone/>
            </a:pPr>
            <a:r>
              <a:rPr lang="en-GB" dirty="0" smtClean="0"/>
              <a:t>Higher absence levels.</a:t>
            </a:r>
            <a:endParaRPr lang="en-GB" dirty="0"/>
          </a:p>
        </p:txBody>
      </p:sp>
    </p:spTree>
    <p:extLst>
      <p:ext uri="{BB962C8B-B14F-4D97-AF65-F5344CB8AC3E}">
        <p14:creationId xmlns:p14="http://schemas.microsoft.com/office/powerpoint/2010/main" val="617024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effects of various substances</a:t>
            </a:r>
          </a:p>
        </p:txBody>
      </p:sp>
      <p:sp>
        <p:nvSpPr>
          <p:cNvPr id="3" name="Content Placeholder 2"/>
          <p:cNvSpPr>
            <a:spLocks noGrp="1"/>
          </p:cNvSpPr>
          <p:nvPr>
            <p:ph idx="1"/>
          </p:nvPr>
        </p:nvSpPr>
        <p:spPr/>
        <p:txBody>
          <a:bodyPr>
            <a:normAutofit fontScale="85000" lnSpcReduction="20000"/>
          </a:bodyPr>
          <a:lstStyle/>
          <a:p>
            <a:pPr algn="ctr">
              <a:lnSpc>
                <a:spcPct val="90000"/>
              </a:lnSpc>
              <a:buFont typeface="Times" charset="0"/>
              <a:buNone/>
            </a:pPr>
            <a:r>
              <a:rPr lang="en-GB" altLang="en-US" sz="2400" b="1" dirty="0">
                <a:latin typeface="Verdana" pitchFamily="34" charset="0"/>
              </a:rPr>
              <a:t>Alcohol beer, wine, spirits</a:t>
            </a:r>
            <a:r>
              <a:rPr lang="en-GB" altLang="en-US" sz="2400" dirty="0">
                <a:latin typeface="Verdana" pitchFamily="34" charset="0"/>
              </a:rPr>
              <a:t> </a:t>
            </a:r>
          </a:p>
          <a:p>
            <a:pPr>
              <a:lnSpc>
                <a:spcPct val="90000"/>
              </a:lnSpc>
              <a:buFont typeface="Times" charset="0"/>
              <a:buNone/>
            </a:pPr>
            <a:r>
              <a:rPr lang="en-GB" altLang="en-US" sz="2400" dirty="0">
                <a:latin typeface="Verdana" pitchFamily="34" charset="0"/>
              </a:rPr>
              <a:t>      impaired judgement, slowed reflexes, impaired motor function, sleepiness or drowsiness, coma, overdose may be fatal</a:t>
            </a:r>
          </a:p>
          <a:p>
            <a:pPr algn="ctr">
              <a:lnSpc>
                <a:spcPct val="90000"/>
              </a:lnSpc>
              <a:buFont typeface="Times" charset="0"/>
              <a:buNone/>
            </a:pPr>
            <a:endParaRPr lang="en-GB" altLang="en-US" sz="2400" dirty="0">
              <a:latin typeface="Verdana" pitchFamily="34" charset="0"/>
            </a:endParaRPr>
          </a:p>
          <a:p>
            <a:pPr algn="ctr">
              <a:lnSpc>
                <a:spcPct val="90000"/>
              </a:lnSpc>
              <a:buFont typeface="Times" charset="0"/>
              <a:buNone/>
            </a:pPr>
            <a:r>
              <a:rPr lang="en-GB" altLang="en-US" sz="2400" b="1" dirty="0">
                <a:latin typeface="Verdana" pitchFamily="34" charset="0"/>
              </a:rPr>
              <a:t>Cannabis marijuana, hashish</a:t>
            </a:r>
          </a:p>
          <a:p>
            <a:pPr algn="ctr">
              <a:lnSpc>
                <a:spcPct val="90000"/>
              </a:lnSpc>
              <a:buFont typeface="Times" charset="0"/>
              <a:buNone/>
            </a:pPr>
            <a:r>
              <a:rPr lang="en-GB" altLang="en-US" sz="2400" dirty="0">
                <a:latin typeface="Verdana" pitchFamily="34" charset="0"/>
              </a:rPr>
              <a:t>distorted sense of time, impaired memory, impaired coordination</a:t>
            </a:r>
          </a:p>
          <a:p>
            <a:pPr algn="ctr">
              <a:lnSpc>
                <a:spcPct val="90000"/>
              </a:lnSpc>
              <a:buFont typeface="Times" charset="0"/>
              <a:buNone/>
            </a:pPr>
            <a:endParaRPr lang="en-GB" altLang="en-US" sz="2400" dirty="0">
              <a:latin typeface="Verdana" pitchFamily="34" charset="0"/>
            </a:endParaRPr>
          </a:p>
          <a:p>
            <a:pPr algn="ctr">
              <a:lnSpc>
                <a:spcPct val="90000"/>
              </a:lnSpc>
              <a:buFont typeface="Times" charset="0"/>
              <a:buNone/>
            </a:pPr>
            <a:r>
              <a:rPr lang="en-GB" altLang="en-US" sz="2400" b="1" dirty="0">
                <a:latin typeface="Verdana" pitchFamily="34" charset="0"/>
              </a:rPr>
              <a:t>Depressants sleeping medicines, sedatives, tranquilisers </a:t>
            </a:r>
          </a:p>
          <a:p>
            <a:pPr algn="ctr">
              <a:lnSpc>
                <a:spcPct val="90000"/>
              </a:lnSpc>
              <a:buFont typeface="Times" charset="0"/>
              <a:buNone/>
            </a:pPr>
            <a:r>
              <a:rPr lang="en-GB" altLang="en-US" sz="2400" dirty="0">
                <a:latin typeface="Verdana" pitchFamily="34" charset="0"/>
              </a:rPr>
              <a:t>               inattention, slowed reflexes, depression, impaired balance, drowsiness, coma, overdose may be fatal</a:t>
            </a:r>
          </a:p>
          <a:p>
            <a:pPr algn="ctr">
              <a:lnSpc>
                <a:spcPct val="90000"/>
              </a:lnSpc>
              <a:buFont typeface="Times" charset="0"/>
              <a:buNone/>
            </a:pPr>
            <a:endParaRPr lang="en-GB" altLang="en-US" sz="2400" dirty="0">
              <a:latin typeface="Verdana" pitchFamily="34" charset="0"/>
            </a:endParaRPr>
          </a:p>
          <a:p>
            <a:pPr algn="ctr">
              <a:lnSpc>
                <a:spcPct val="90000"/>
              </a:lnSpc>
              <a:buFont typeface="Times" charset="0"/>
              <a:buNone/>
            </a:pPr>
            <a:r>
              <a:rPr lang="en-GB" altLang="en-US" sz="2400" b="1" dirty="0">
                <a:latin typeface="Verdana" pitchFamily="34" charset="0"/>
              </a:rPr>
              <a:t>Hallucinogens LSD (lysergic acid diethylamide), PCP (phencyclidine), mescaline</a:t>
            </a:r>
          </a:p>
          <a:p>
            <a:pPr algn="ctr">
              <a:lnSpc>
                <a:spcPct val="90000"/>
              </a:lnSpc>
              <a:buFont typeface="Times" charset="0"/>
              <a:buNone/>
            </a:pPr>
            <a:r>
              <a:rPr lang="en-GB" altLang="en-US" sz="2400" dirty="0">
                <a:latin typeface="Verdana" pitchFamily="34" charset="0"/>
              </a:rPr>
              <a:t> inattention, sensory illusions, hallucinations, disorientation,</a:t>
            </a:r>
            <a:r>
              <a:rPr lang="en-GB" altLang="en-US" sz="2000" dirty="0">
                <a:latin typeface="Verdana" pitchFamily="34" charset="0"/>
              </a:rPr>
              <a:t> psychosis</a:t>
            </a:r>
          </a:p>
          <a:p>
            <a:endParaRPr lang="en-GB" dirty="0"/>
          </a:p>
        </p:txBody>
      </p:sp>
    </p:spTree>
    <p:extLst>
      <p:ext uri="{BB962C8B-B14F-4D97-AF65-F5344CB8AC3E}">
        <p14:creationId xmlns:p14="http://schemas.microsoft.com/office/powerpoint/2010/main" val="1654582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effects of various substances</a:t>
            </a:r>
            <a:endParaRPr lang="en-GB" dirty="0"/>
          </a:p>
        </p:txBody>
      </p:sp>
      <p:sp>
        <p:nvSpPr>
          <p:cNvPr id="3" name="Content Placeholder 2"/>
          <p:cNvSpPr>
            <a:spLocks noGrp="1"/>
          </p:cNvSpPr>
          <p:nvPr>
            <p:ph idx="1"/>
          </p:nvPr>
        </p:nvSpPr>
        <p:spPr/>
        <p:txBody>
          <a:bodyPr>
            <a:normAutofit fontScale="92500" lnSpcReduction="10000"/>
          </a:bodyPr>
          <a:lstStyle/>
          <a:p>
            <a:pPr algn="ctr">
              <a:buFont typeface="Times" charset="0"/>
              <a:buNone/>
            </a:pPr>
            <a:r>
              <a:rPr lang="en-GB" altLang="en-US" sz="2400" b="1" dirty="0">
                <a:latin typeface="Verdana" pitchFamily="34" charset="0"/>
              </a:rPr>
              <a:t>Inhalants hydrocarbons, solvents, petroleum products</a:t>
            </a:r>
            <a:r>
              <a:rPr lang="en-GB" altLang="en-US" sz="2400" dirty="0">
                <a:latin typeface="Verdana" pitchFamily="34" charset="0"/>
              </a:rPr>
              <a:t> </a:t>
            </a:r>
          </a:p>
          <a:p>
            <a:pPr algn="ctr">
              <a:buFont typeface="Times" charset="0"/>
              <a:buNone/>
            </a:pPr>
            <a:r>
              <a:rPr lang="en-GB" altLang="en-US" sz="2400" dirty="0">
                <a:latin typeface="Verdana" pitchFamily="34" charset="0"/>
              </a:rPr>
              <a:t>intoxication similar to alcohol, dizziness, headache</a:t>
            </a:r>
          </a:p>
          <a:p>
            <a:pPr algn="ctr">
              <a:buFont typeface="Times" charset="0"/>
              <a:buNone/>
            </a:pPr>
            <a:endParaRPr lang="en-GB" altLang="en-US" sz="2400" dirty="0">
              <a:latin typeface="Verdana" pitchFamily="34" charset="0"/>
            </a:endParaRPr>
          </a:p>
          <a:p>
            <a:pPr algn="ctr">
              <a:buFont typeface="Times" charset="0"/>
              <a:buNone/>
            </a:pPr>
            <a:r>
              <a:rPr lang="en-GB" altLang="en-US" sz="2400" b="1" dirty="0">
                <a:latin typeface="Verdana" pitchFamily="34" charset="0"/>
              </a:rPr>
              <a:t>Opiates morphine, heroin, codeine, some prescription pain medications</a:t>
            </a:r>
          </a:p>
          <a:p>
            <a:pPr algn="ctr">
              <a:buFont typeface="Times" charset="0"/>
              <a:buNone/>
            </a:pPr>
            <a:r>
              <a:rPr lang="en-GB" altLang="en-US" sz="2400" dirty="0">
                <a:latin typeface="Verdana" pitchFamily="34" charset="0"/>
              </a:rPr>
              <a:t> loss of interest, "nodding", overdose may be fatal. If used by injection, the sharing of needles may spread Hepatitis B, or C and HIV/AIDS</a:t>
            </a:r>
          </a:p>
          <a:p>
            <a:pPr algn="ctr">
              <a:buFont typeface="Times" charset="0"/>
              <a:buNone/>
            </a:pPr>
            <a:endParaRPr lang="en-GB" altLang="en-US" sz="2400" dirty="0">
              <a:latin typeface="Verdana" pitchFamily="34" charset="0"/>
            </a:endParaRPr>
          </a:p>
          <a:p>
            <a:pPr algn="ctr">
              <a:buFont typeface="Times" charset="0"/>
              <a:buNone/>
            </a:pPr>
            <a:r>
              <a:rPr lang="en-GB" altLang="en-US" sz="2400" b="1" dirty="0">
                <a:latin typeface="Verdana" pitchFamily="34" charset="0"/>
              </a:rPr>
              <a:t>Stimulants cocaine, amphetamines</a:t>
            </a:r>
          </a:p>
          <a:p>
            <a:pPr algn="ctr">
              <a:buFont typeface="Times" charset="0"/>
              <a:buNone/>
            </a:pPr>
            <a:r>
              <a:rPr lang="en-GB" altLang="en-US" sz="2400" dirty="0">
                <a:latin typeface="Verdana" pitchFamily="34" charset="0"/>
              </a:rPr>
              <a:t>elevated mood, over activity, tension/anxiety, rapid heartbeat, constriction of blood vessels</a:t>
            </a:r>
          </a:p>
          <a:p>
            <a:endParaRPr lang="en-GB" dirty="0"/>
          </a:p>
        </p:txBody>
      </p:sp>
    </p:spTree>
    <p:extLst>
      <p:ext uri="{BB962C8B-B14F-4D97-AF65-F5344CB8AC3E}">
        <p14:creationId xmlns:p14="http://schemas.microsoft.com/office/powerpoint/2010/main" val="2078523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are the effects on your business?</a:t>
            </a:r>
            <a:endParaRPr lang="en-GB" dirty="0"/>
          </a:p>
        </p:txBody>
      </p:sp>
      <p:sp>
        <p:nvSpPr>
          <p:cNvPr id="3" name="Content Placeholder 2"/>
          <p:cNvSpPr>
            <a:spLocks noGrp="1"/>
          </p:cNvSpPr>
          <p:nvPr>
            <p:ph idx="1"/>
          </p:nvPr>
        </p:nvSpPr>
        <p:spPr/>
        <p:txBody>
          <a:bodyPr/>
          <a:lstStyle/>
          <a:p>
            <a:r>
              <a:rPr lang="en-GB" dirty="0" smtClean="0"/>
              <a:t>Safe Working: Working under the influence.</a:t>
            </a:r>
          </a:p>
          <a:p>
            <a:r>
              <a:rPr lang="en-GB" dirty="0" smtClean="0"/>
              <a:t>Public Liability: Ensuring workers do not compromise the safety of themselves and other people.</a:t>
            </a:r>
          </a:p>
          <a:p>
            <a:r>
              <a:rPr lang="en-GB" dirty="0" smtClean="0"/>
              <a:t>Business Continuity and Financial Stability.</a:t>
            </a:r>
          </a:p>
          <a:p>
            <a:r>
              <a:rPr lang="en-GB" dirty="0" smtClean="0"/>
              <a:t>Loss of Clients business.</a:t>
            </a:r>
          </a:p>
          <a:p>
            <a:r>
              <a:rPr lang="en-GB" dirty="0" smtClean="0"/>
              <a:t>Reputation damage.</a:t>
            </a:r>
          </a:p>
          <a:p>
            <a:r>
              <a:rPr lang="en-GB" dirty="0" smtClean="0"/>
              <a:t>Breaking the Law:</a:t>
            </a:r>
            <a:endParaRPr lang="en-GB" dirty="0"/>
          </a:p>
          <a:p>
            <a:pPr lvl="2"/>
            <a:r>
              <a:rPr lang="en-GB" dirty="0" smtClean="0"/>
              <a:t>Health and Safety at Work Act 1974</a:t>
            </a:r>
          </a:p>
          <a:p>
            <a:pPr lvl="2"/>
            <a:r>
              <a:rPr lang="en-GB" dirty="0" smtClean="0"/>
              <a:t>Management of Health and Safety at Work Regulations 1999</a:t>
            </a:r>
          </a:p>
          <a:p>
            <a:pPr lvl="2"/>
            <a:r>
              <a:rPr lang="en-GB" dirty="0" smtClean="0"/>
              <a:t>Road Traffic Act 1988</a:t>
            </a:r>
          </a:p>
          <a:p>
            <a:pPr lvl="2"/>
            <a:r>
              <a:rPr lang="en-GB" dirty="0" smtClean="0"/>
              <a:t>Transport and Works Act 1992</a:t>
            </a:r>
          </a:p>
        </p:txBody>
      </p:sp>
    </p:spTree>
    <p:extLst>
      <p:ext uri="{BB962C8B-B14F-4D97-AF65-F5344CB8AC3E}">
        <p14:creationId xmlns:p14="http://schemas.microsoft.com/office/powerpoint/2010/main" val="1199037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G Overview Presentation - August 2015_FINAL">
  <a:themeElements>
    <a:clrScheme name="Custom 1">
      <a:dk1>
        <a:srgbClr val="464749"/>
      </a:dk1>
      <a:lt1>
        <a:sysClr val="window" lastClr="FFFFFF"/>
      </a:lt1>
      <a:dk2>
        <a:srgbClr val="182E5F"/>
      </a:dk2>
      <a:lt2>
        <a:srgbClr val="EEECE1"/>
      </a:lt2>
      <a:accent1>
        <a:srgbClr val="6D6F72"/>
      </a:accent1>
      <a:accent2>
        <a:srgbClr val="182E5F"/>
      </a:accent2>
      <a:accent3>
        <a:srgbClr val="73B038"/>
      </a:accent3>
      <a:accent4>
        <a:srgbClr val="5F6FA0"/>
      </a:accent4>
      <a:accent5>
        <a:srgbClr val="FFFF00"/>
      </a:accent5>
      <a:accent6>
        <a:srgbClr val="F79646"/>
      </a:accent6>
      <a:hlink>
        <a:srgbClr val="182E5F"/>
      </a:hlink>
      <a:folHlink>
        <a:srgbClr val="73B03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elements/1.1/"/>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purl.org/dc/terms/"/>
    <ds:schemaRef ds:uri="http://purl.org/dc/dcmitype/"/>
    <ds:schemaRef ds:uri="http://schemas.microsoft.com/sharepoint/v3/fields"/>
    <ds:schemaRef ds:uri="http://schemas.microsoft.com/office/2006/metadata/propertie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ESG Overview Presentation - August 2015_FINAL</Template>
  <TotalTime>2734</TotalTime>
  <Words>1248</Words>
  <Application>Microsoft Office PowerPoint</Application>
  <PresentationFormat>On-screen Show (4:3)</PresentationFormat>
  <Paragraphs>139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ESG Overview Presentation - August 2015_FINAL</vt:lpstr>
      <vt:lpstr>Fiona Hughes ESG Presentation</vt:lpstr>
      <vt:lpstr>PowerPoint Presentation</vt:lpstr>
      <vt:lpstr>Drugs and Alcohol – A Workplace Dilemma</vt:lpstr>
      <vt:lpstr>What is substance misuse? </vt:lpstr>
      <vt:lpstr>How does it affect people?</vt:lpstr>
      <vt:lpstr>What are the signs?</vt:lpstr>
      <vt:lpstr>The effects of various substances</vt:lpstr>
      <vt:lpstr>The effects of various substances</vt:lpstr>
      <vt:lpstr>What are the effects on your business?</vt:lpstr>
      <vt:lpstr>What can you do?</vt:lpstr>
      <vt:lpstr>How easy is testing?</vt:lpstr>
      <vt:lpstr>Sources of help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ESG Presentation</dc:title>
  <dc:creator>Fiona Hughes</dc:creator>
  <cp:lastModifiedBy>Fiona Hughes</cp:lastModifiedBy>
  <cp:revision>33</cp:revision>
  <cp:lastPrinted>2015-09-10T07:17:50Z</cp:lastPrinted>
  <dcterms:created xsi:type="dcterms:W3CDTF">2015-09-07T12:16:15Z</dcterms:created>
  <dcterms:modified xsi:type="dcterms:W3CDTF">2015-10-08T10:27:18Z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